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72" r:id="rId6"/>
    <p:sldId id="268" r:id="rId7"/>
    <p:sldId id="257" r:id="rId8"/>
    <p:sldId id="273" r:id="rId9"/>
    <p:sldId id="275" r:id="rId10"/>
    <p:sldId id="276" r:id="rId11"/>
    <p:sldId id="277" r:id="rId12"/>
    <p:sldId id="286" r:id="rId13"/>
    <p:sldId id="287" r:id="rId14"/>
    <p:sldId id="305" r:id="rId15"/>
    <p:sldId id="306" r:id="rId16"/>
    <p:sldId id="307" r:id="rId17"/>
    <p:sldId id="308" r:id="rId18"/>
    <p:sldId id="260" r:id="rId19"/>
    <p:sldId id="261" r:id="rId20"/>
    <p:sldId id="280" r:id="rId21"/>
    <p:sldId id="281" r:id="rId22"/>
    <p:sldId id="282" r:id="rId23"/>
    <p:sldId id="283" r:id="rId24"/>
    <p:sldId id="284" r:id="rId25"/>
    <p:sldId id="288" r:id="rId26"/>
    <p:sldId id="302" r:id="rId27"/>
    <p:sldId id="304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1E15E0-4897-4FD1-94E3-A9B28E79179C}" v="14" dt="2023-03-30T11:39:40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13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1083 386 24575,'-27'-2'0,"0"-2"0,0 0 0,0-2 0,-42-16 0,11 5 0,-163-44 0,187 52 0,15 4 0,1 0 0,-1 2 0,-36-3 0,-50-6 0,74 7 0,-49-2 0,2 8 0,-59-2 0,135 1 0,-1 0 0,1-1 0,0 1 0,0 0 0,0-1 0,-1 0 0,1 1 0,0-1 0,0 0 0,0 0 0,-4-3 0,6 4 0,-1 0 0,1-1 0,0 1 0,-1-1 0,1 1 0,-1-1 0,1 0 0,0 1 0,-1-1 0,1 1 0,0-1 0,0 0 0,0 1 0,-1-1 0,1 0 0,0 1 0,0-1 0,0 0 0,0 1 0,0-1 0,0 0 0,0 1 0,0-1 0,0 0 0,1 0 0,0-2 0,1 0 0,0 0 0,0 0 0,-1 1 0,1-1 0,1 1 0,-1 0 0,0-1 0,1 1 0,-1 0 0,1 0 0,0 1 0,-1-1 0,5-1 0,10-6 0,7-2 0,0-2 0,-1 0 0,0-1 0,-1-2 0,-1 0 0,35-34 0,-49 36 0,-19 17 0,-33 22 0,30-16 0,-19 11 0,1 2 0,0 2 0,-37 35 0,56-47 0,13-11 0,0-1 0,0 1 0,0-1 0,0 1 0,0 0 0,1-1 0,-1 1 0,0 0 0,0 0 0,1 0 0,-1 0 0,0-1 0,1 1 0,-1 0 0,1 0 0,-1 0 0,1 0 0,0 0 0,-1 0 0,1 0 0,0 1 0,0-1 0,0 0 0,0 0 0,0 0 0,0 0 0,0 0 0,0 0 0,0 0 0,0 0 0,0 0 0,1 0 0,-1 0 0,0 0 0,1 0 0,-1 0 0,1 0 0,-1 0 0,1 0 0,0 0 0,-1 0 0,1 0 0,0-1 0,0 1 0,-1 0 0,1 0 0,0-1 0,0 1 0,0-1 0,0 1 0,0-1 0,1 1 0,9 5 0,1-1 0,-1 0 0,24 6 0,-10-4 0,21 13 0,0 1 0,81 53 0,-112-62-1365,-4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23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1 212 24575,'78'-1'0,"30"0"0,147 18 0,-141-6 0,-69-8 0,-1 1 0,56 15 0,-29-4 0,73 7 0,-124-20 0,70 5 0,142-7 0,-95-2 0,-50 1 0,-87 1 0,0 0 0,0 0 0,1 0 0,-1 0 0,0 0 0,0 0 0,0 0 0,0 0 0,1 0 0,-1 0 0,0 0 0,0 0 0,0 0 0,0 0 0,1 0 0,-1 0 0,0-1 0,0 1 0,0 0 0,0 0 0,0 0 0,1 0 0,-1 0 0,0 0 0,0-1 0,0 1 0,0 0 0,0 0 0,0 0 0,0 0 0,0-1 0,0 1 0,0 0 0,1 0 0,-1 0 0,0 0 0,0-1 0,0 1 0,0 0 0,0 0 0,0 0 0,0-1 0,0 1 0,0 0 0,-1 0 0,1 0 0,0 0 0,0-1 0,0 1 0,0 0 0,0 0 0,0 0 0,0-1 0,-12-11 0,-27-16 0,32 23 0,-11-6 0,1 2 0,-1 0 0,-1 1 0,-21-7 0,23 10 0,0-2 0,0 0 0,1-1 0,0 0 0,-22-16 0,-30-19 0,53 34 0,0 0 0,0-1 0,1 0 0,-16-15 0,8-2 0,16 16 0,20 16 0,101 78 0,81 15 0,-103-56 0,-63-30 0,-23-10 0,-1 0 0,1 1 0,-1 0 0,1 0 0,-1 0 0,0 1 0,0-1 0,8 9 0,-14-11 0,1 0 0,-1 0 0,0 0 0,1 0 0,-1 0 0,0 0 0,0 0 0,0 1 0,0-1 0,0 0 0,0 0 0,0 0 0,0 0 0,-1 0 0,1 1 0,0-1 0,-1 0 0,1 0 0,-1 0 0,1 0 0,-1 0 0,1 0 0,-1 0 0,0 0 0,0-1 0,1 1 0,-1 0 0,0 0 0,0 0 0,0-1 0,0 1 0,0 0 0,0-1 0,0 1 0,-2 0 0,-43 25 0,42-24 0,-14 5 0,0 0 0,-33 8 0,38-13 0,0 1 0,1 1 0,0 0 0,0 1 0,0 0 0,0 0 0,1 2 0,-18 12 0,-49 36 0,57-43 0,2 1 0,0 2 0,-25 23 0,-29 22-1365,60-48-5461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3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24575,'0'552'0,"1"-529"0,2 1 0,6 28 0,3 41 0,0-2 0,-7-66 0,2 50 0,-6-26 0,-3 93 0,2-142 0,0 1 0,0 0 0,0-1 0,0 1 0,0 0 0,0 0 0,0-1 0,-1 1 0,1 0 0,0-1 0,0 1 0,0-1 0,-1 1 0,1 0 0,0-1 0,-1 1 0,1-1 0,0 1 0,-1 0 0,1-1 0,-1 1 0,1-1 0,-1 1 0,1-1 0,-1 0 0,0 1 0,1-1 0,-1 0 0,1 1 0,-1-1 0,0 0 0,0 1 0,-1-1 0,0-1 0,1 1 0,-1-1 0,0 1 0,1-1 0,-1 1 0,1-1 0,-1 0 0,1 0 0,-1 0 0,1 0 0,0 0 0,-2-1 0,-45-48 0,41 42 0,-46-49 0,21 24 0,-42-57 0,41 38 0,60 75 0,95 133 0,-117-149 0,1 1 0,0-1 0,1-1 0,0 1 0,13 10 0,-17-15 0,0-1 0,0 1 0,0 0 0,0-1 0,0 1 0,0-1 0,0 0 0,0 0 0,0 0 0,1 0 0,-1-1 0,0 1 0,1-1 0,-1 0 0,0 0 0,1 0 0,-1 0 0,0-1 0,4 0 0,1-3 0,0-1 0,-1 0 0,1-1 0,-1 1 0,-1-1 0,1 0 0,-1-1 0,0 0 0,-1 0 0,1 0 0,4-10 0,24-26 0,-23 30 0,-1-1 0,0 0 0,12-23 0,-14 22 0,1 1 0,1 0 0,17-21 0,24-34-1365,-41 59-5461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41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349 24575,'-69'0'0,"-40"1"0,0-4 0,-172-27 0,199 19 0,-1 4 0,0 3 0,-86 7 0,25 0 0,-263-3 0,404 0 0,-1 0 0,1 0 0,-1 0 0,1-1 0,-1 1 0,1-1 0,0 1 0,-1-1 0,1 0 0,-1-1 0,-4-2 0,7 3 0,0 0 0,1 0 0,-1 0 0,0 0 0,1 0 0,-1-1 0,1 1 0,-1 0 0,1 0 0,0 0 0,0-1 0,-1 1 0,1 0 0,0-1 0,0 1 0,0 0 0,0-1 0,1 1 0,-1 0 0,0 0 0,0-1 0,1 1 0,-1 0 0,1 0 0,-1 0 0,1-1 0,0 1 0,-1 0 0,1 0 0,0 0 0,0 0 0,-1 0 0,3-1 0,10-16 0,0 2 0,1 0 0,1 0 0,33-26 0,8-8 0,-32 24 0,-19 19 0,0 1 0,1 0 0,0 0 0,0 0 0,0 1 0,0 0 0,1 0 0,0 0 0,0 1 0,12-5 0,-19 9 0,0 0 0,0 0 0,0-1 0,0 1 0,1 0 0,-1 0 0,0 0 0,0 0 0,0 0 0,0 0 0,0 0 0,0 0 0,1 0 0,-1 0 0,0 0 0,0 0 0,0 0 0,0 0 0,0 0 0,1 0 0,-1 0 0,0 0 0,0 0 0,0 0 0,0 0 0,0 0 0,0 0 0,1 0 0,-1 0 0,0 0 0,0 0 0,0 0 0,0 0 0,0 1 0,0-1 0,0 0 0,1 0 0,-1 0 0,0 0 0,0 0 0,0 0 0,0 0 0,0 1 0,0-1 0,0 0 0,0 0 0,0 0 0,0 0 0,0 0 0,0 0 0,0 1 0,0-1 0,0 0 0,0 0 0,0 0 0,0 0 0,0 0 0,0 1 0,0-1 0,0 0 0,0 0 0,0 0 0,0 0 0,-7 13 0,-14 11 0,-9 6 0,-1-2 0,-37 26 0,38-29 0,23-18 0,-1-1 0,1 0 0,-1 0 0,0 0 0,-16 7 0,22-12 0,0-1 0,0 1 0,1-1 0,-1 1 0,0 0 0,1 0 0,-1 0 0,1 0 0,-1 0 0,1 0 0,-1 0 0,1 0 0,-1 1 0,1-1 0,0 0 0,0 1 0,0-1 0,0 1 0,0 0 0,0-1 0,0 1 0,1 0 0,-1 0 0,0-1 0,1 1 0,0 0 0,-1 0 0,1 0 0,0-1 0,0 1 0,0 2 0,1 0 0,0-1 0,1 0 0,-1 0 0,1 0 0,0 0 0,0 0 0,0 0 0,0-1 0,0 1 0,0-1 0,1 1 0,0-1 0,-1 0 0,1 0 0,0 0 0,4 2 0,55 29 0,-46-26 0,0 0 0,-1 2 0,0 0 0,-1 1 0,18 14 0,112 97 0,-132-110-1365,0-2-5461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5:4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1882 396 24575,'-759'-38'0,"310"27"0,312 12 0,109-2 0,-51-10 0,50 6 0,-49-2 0,-25 9 0,-81-4 0,183 2 0,-1 0 0,1 0 0,-1 0 0,1 0 0,-1 0 0,1 0 0,-1 0 0,0-1 0,1 1 0,-1-1 0,1 1 0,-1-1 0,1 1 0,0-1 0,-1 0 0,1 0 0,0 0 0,-1 0 0,1 0 0,0 0 0,0 0 0,0 0 0,0 0 0,-2-3 0,3 2 0,0 1 0,1-1 0,-1 1 0,0-1 0,0 0 0,1 1 0,-1-1 0,1 1 0,0-1 0,-1 1 0,1-1 0,0 1 0,0 0 0,0-1 0,0 1 0,0 0 0,0 0 0,0 0 0,2-2 0,10-9 0,1 1 0,30-19 0,-43 28 0,71-46 0,54-32 0,-74 40 0,-46 34 0,0 1 0,0-1 0,0 1 0,0 1 0,1-1 0,0 1 0,0 0 0,0 1 0,1-1 0,14-3 0,-22 7 0,0 0 0,0 0 0,0 0 0,0 0 0,1 0 0,-1 0 0,0 0 0,0 0 0,0 0 0,0 0 0,0 0 0,0 0 0,1 0 0,-1 0 0,0 0 0,0 1 0,0-1 0,0 0 0,0 0 0,0 0 0,0 0 0,0 0 0,0 0 0,1 0 0,-1 1 0,0-1 0,0 0 0,0 0 0,0 0 0,0 0 0,0 0 0,0 1 0,0-1 0,0 0 0,0 0 0,0 0 0,0 0 0,0 0 0,0 1 0,0-1 0,0 0 0,0 0 0,0 0 0,0 0 0,0 0 0,-1 0 0,1 1 0,0-1 0,0 0 0,0 0 0,0 0 0,0 0 0,0 0 0,0 0 0,0 0 0,-1 1 0,-7 13 0,-13 13 0,7-13 0,0-1 0,-29 19 0,-14 13 0,39-31 0,-1-1 0,0 0 0,-1-2 0,-1 0 0,0-1 0,0-1 0,-28 7 0,47-15 0,-1-1 0,1 1 0,0-1 0,0 1 0,0 0 0,0 0 0,0 0 0,0 0 0,0 0 0,1 0 0,-1 1 0,0-1 0,1 1 0,-1-1 0,1 1 0,-1 0 0,1-1 0,0 1 0,-1 0 0,1 0 0,0 0 0,0 2 0,0-1 0,1-1 0,0 1 0,0-1 0,0 0 0,1 1 0,-1-1 0,1 0 0,-1 1 0,1-1 0,0 0 0,0 1 0,0-1 0,0 0 0,0 0 0,0 0 0,3 3 0,6 7 0,1 0 0,0 0 0,1-1 0,19 13 0,22 21 0,51 54 0,-47-42 0,-47-47-7,-1 2 1,0-1-1,8 16 0,-2-4-1331,-7-11-5488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6:0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1084 259 24575,'-1032'0'0,"1029"1"0,0-1 0,0 0 0,0 0 0,-1-1 0,1 1 0,0 0 0,0-1 0,0 0 0,0 0 0,0 0 0,0 0 0,0-1 0,-5-2 0,8 4 0,0-1 0,-1 1 0,1-1 0,-1 1 0,1-1 0,0 1 0,-1-1 0,1 0 0,0 1 0,0-1 0,0 0 0,-1 1 0,1-1 0,0 1 0,0-1 0,0 0 0,0 1 0,0-1 0,0 0 0,0 1 0,0-1 0,0 0 0,1 1 0,-1-2 0,17-23 0,5 6 0,1 0 0,1 2 0,1 0 0,35-17 0,26-18 0,-69 41 0,-6 2 0,1 2 0,0-1 0,15-6 0,-33 18 0,0 0 0,0 0 0,1 0 0,-1 0 0,1 1 0,-5 6 0,3-4 0,1-1 0,-1 1 0,0-1 0,-1-1 0,-12 8 0,-20 6 0,1 1 0,1 2 0,-58 43 0,95-64 0,-1 1 0,0-1 0,1 0 0,0 1 0,-1-1 0,1 1 0,0 0 0,-1-1 0,1 1 0,0 0 0,0 0 0,0 2 0,1-4 0,0 1 0,-1 0 0,1 0 0,0 0 0,0-1 0,0 1 0,0 0 0,0 0 0,1 0 0,-1-1 0,0 1 0,0 0 0,1 0 0,-1 0 0,0-1 0,1 1 0,-1 0 0,0-1 0,1 1 0,-1 0 0,2 0 0,2 3 0,1 0 0,0-1 0,0 0 0,0 0 0,0 0 0,11 4 0,20 11 0,-17-5-170,-1 1-1,0 1 0,-1 0 1,-1 1-1,-1 1 0,0 1 1,25 38-1,-31-38-6655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6:0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1301 134 24575,'-79'3'0,"-106"18"0,93 2 0,74-17 0,0 0 0,0-2 0,0 0 0,-33 2 0,-6-6 0,27-1 0,0 2 0,0 0 0,-50 11 0,-87 13 0,143-21 0,-1-1 0,-44 0 0,51-3 0,0 0 0,0 1 0,0 1 0,0 1 0,0 1 0,-33 10 0,-14 7 0,133-34 0,-35-2 0,0-2 0,-1-1 0,-1-2 0,36-29 0,26-17 0,-79 59 0,-1-2 0,0 0 0,-1 0 0,0-1 0,0-1 0,-1 0 0,13-17 0,-23 28 0,-1 0 0,0 0 0,0 0 0,0 0 0,0-1 0,0 1 0,0 0 0,1 0 0,-1 0 0,0 0 0,0 0 0,0-1 0,0 1 0,0 0 0,0 0 0,0 0 0,0-1 0,0 1 0,0 0 0,0 0 0,0 0 0,0 0 0,0-1 0,0 1 0,0 0 0,0 0 0,0 0 0,0-1 0,0 1 0,0 0 0,0 0 0,0 0 0,0 0 0,0-1 0,0 1 0,0 0 0,0 0 0,0 0 0,-1 0 0,1-1 0,0 1 0,0 0 0,0 0 0,0 0 0,0 0 0,-1 0 0,1 0 0,0 0 0,0 0 0,0-1 0,0 1 0,-1 0 0,-13 3 0,-14 11 0,-189 123 0,130-80 0,-88 76 0,158-120 0,16-12 0,0-1 0,0 1 0,0 0 0,1-1 0,-1 1 0,0 0 0,0-1 0,0 1 0,1 0 0,-1 0 0,0 0 0,1 0 0,-1 0 0,1 0 0,-1 0 0,1 0 0,-1 0 0,1 0 0,0 0 0,-1 0 0,1 0 0,0 0 0,0 0 0,0 0 0,0 0 0,0 3 0,1-3 0,0 1 0,0-1 0,0 0 0,0 0 0,0 1 0,0-1 0,1 0 0,-1 0 0,0 0 0,1 0 0,-1 0 0,0 0 0,1-1 0,-1 1 0,1 0 0,1 0 0,14 4 0,1-1 0,31 5 0,-31-6 0,150 20 0,-106-16 0,108 25 0,-132-25-1365,-21-5-5461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2:36:0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1301 134 24575,'-79'3'0,"-106"18"0,93 2 0,74-17 0,0 0 0,0-2 0,0 0 0,-33 2 0,-6-6 0,27-1 0,0 2 0,0 0 0,-50 11 0,-87 13 0,143-21 0,-1-1 0,-44 0 0,51-3 0,0 0 0,0 1 0,0 1 0,0 1 0,0 1 0,-33 10 0,-14 7 0,133-34 0,-35-2 0,0-2 0,-1-1 0,-1-2 0,36-29 0,26-17 0,-79 59 0,-1-2 0,0 0 0,-1 0 0,0-1 0,0-1 0,-1 0 0,13-17 0,-23 28 0,-1 0 0,0 0 0,0 0 0,0 0 0,0-1 0,0 1 0,0 0 0,1 0 0,-1 0 0,0 0 0,0 0 0,0-1 0,0 1 0,0 0 0,0 0 0,0 0 0,0-1 0,0 1 0,0 0 0,0 0 0,0 0 0,0 0 0,0-1 0,0 1 0,0 0 0,0 0 0,0 0 0,0-1 0,0 1 0,0 0 0,0 0 0,0 0 0,0 0 0,0-1 0,0 1 0,0 0 0,0 0 0,0 0 0,-1 0 0,1-1 0,0 1 0,0 0 0,0 0 0,0 0 0,0 0 0,-1 0 0,1 0 0,0 0 0,0 0 0,0-1 0,0 1 0,-1 0 0,-13 3 0,-14 11 0,-189 123 0,130-80 0,-88 76 0,158-120 0,16-12 0,0-1 0,0 1 0,0 0 0,1-1 0,-1 1 0,0 0 0,0-1 0,0 1 0,1 0 0,-1 0 0,0 0 0,1 0 0,-1 0 0,1 0 0,-1 0 0,1 0 0,-1 0 0,1 0 0,0 0 0,-1 0 0,1 0 0,0 0 0,0 0 0,0 0 0,0 0 0,0 3 0,1-3 0,0 1 0,0-1 0,0 0 0,0 0 0,0 1 0,0-1 0,1 0 0,-1 0 0,0 0 0,1 0 0,-1 0 0,0 0 0,1-1 0,-1 1 0,1 0 0,1 0 0,14 4 0,1-1 0,31 5 0,-31-6 0,150 20 0,-106-16 0,108 25 0,-132-25-1365,-21-5-5461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3:20:2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 24575,'0'798'0,"-1"-770"0,-2 1 0,-8 34 0,1-5 0,1-1 0,1-13 0,-2 86 0,12-82 0,0-34 0,-1 0 0,0 0 0,-2-1 0,1 1 0,-2 0 0,1 0 0,-5 15 0,5-27 0,0 0 0,0 0 0,0 0 0,0 0 0,0 0 0,-1 0 0,1 0 0,-1 0 0,1-1 0,-1 1 0,1-1 0,-1 1 0,0-1 0,0 0 0,0 1 0,0-1 0,0 0 0,0 0 0,0 0 0,0-1 0,0 1 0,0 0 0,0-1 0,0 0 0,-1 1 0,1-1 0,0 0 0,0 0 0,-1 0 0,1 0 0,0-1 0,0 1 0,-5-2 0,2 1 0,-1-1 0,0 0 0,1 0 0,-1-1 0,1 0 0,0 0 0,0 0 0,0 0 0,0-1 0,1 0 0,-7-6 0,-43-43 0,41 43 0,1-1 0,1-1 0,0 0 0,-17-24 0,-11-23 0,-50-60 0,148 183 0,-7-1 0,-40-50 0,0 1 0,-1 0 0,0 1 0,13 24 0,-10-11 0,0-2 0,2 0 0,34 43 0,-48-67 0,0 1 0,1-1 0,-1 0 0,0 1 0,1-1 0,-1 0 0,1 0 0,0-1 0,0 1 0,0-1 0,0 1 0,0-1 0,0 0 0,0 0 0,0 0 0,0 0 0,1-1 0,-1 1 0,0-1 0,1 0 0,-1 0 0,0 0 0,0-1 0,1 1 0,-1-1 0,0 1 0,0-1 0,0 0 0,1 0 0,-1-1 0,3-1 0,9-6 0,-1 0 0,1-1 0,-2-1 0,25-24 0,3-2 0,-15 17 0,43-45 0,-58 55 21,0 1 0,1 0 1,0 1-1,1 0 0,25-11 0,30-20-1513,-51 28-5334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8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2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8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3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2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9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6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9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2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5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customXml" Target="../ink/ink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6.xml"/><Relationship Id="rId4" Type="http://schemas.openxmlformats.org/officeDocument/2006/relationships/image" Target="../media/image2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9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ss, sky, outdoor, green&#10;&#10;Description automatically generated">
            <a:extLst>
              <a:ext uri="{FF2B5EF4-FFF2-40B4-BE49-F238E27FC236}">
                <a16:creationId xmlns:a16="http://schemas.microsoft.com/office/drawing/2014/main" id="{57527483-7B04-52E2-AEE2-6222EAF24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Robot Farm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cs typeface="Calibri"/>
              </a:rPr>
              <a:t>6 </a:t>
            </a:r>
            <a:r>
              <a:rPr lang="el-GR" sz="2000" dirty="0">
                <a:cs typeface="Calibri"/>
              </a:rPr>
              <a:t>Λειτουργία αντλιών</a:t>
            </a:r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</a:t>
            </a:r>
            <a:r>
              <a:rPr lang="en-US" dirty="0">
                <a:cs typeface="Calibri Light"/>
              </a:rPr>
              <a:t>6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δεξί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από το δεύτερο </a:t>
            </a:r>
            <a:r>
              <a:rPr lang="el-GR" sz="2000" dirty="0" err="1">
                <a:cs typeface="Calibri"/>
              </a:rPr>
              <a:t>ρελέ</a:t>
            </a:r>
            <a:r>
              <a:rPr lang="el-GR" sz="2000" dirty="0">
                <a:cs typeface="Calibri"/>
              </a:rPr>
              <a:t> στο 5</a:t>
            </a:r>
            <a:r>
              <a:rPr lang="el-GR" sz="2000" baseline="30000" dirty="0">
                <a:cs typeface="Calibri"/>
              </a:rPr>
              <a:t>ο</a:t>
            </a:r>
            <a:r>
              <a:rPr lang="el-GR" sz="2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FA785D1-3334-E063-CDFF-5B3C6ED4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74" y="1320069"/>
            <a:ext cx="6271707" cy="39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5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7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δεξί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από το τρίτο </a:t>
            </a:r>
            <a:r>
              <a:rPr lang="el-GR" sz="2000" dirty="0" err="1">
                <a:cs typeface="Calibri"/>
              </a:rPr>
              <a:t>ρελέ</a:t>
            </a:r>
            <a:r>
              <a:rPr lang="el-GR" sz="2000" dirty="0">
                <a:cs typeface="Calibri"/>
              </a:rPr>
              <a:t> στο 3</a:t>
            </a:r>
            <a:r>
              <a:rPr lang="el-GR" sz="2000" baseline="30000" dirty="0">
                <a:cs typeface="Calibri"/>
              </a:rPr>
              <a:t>ο</a:t>
            </a:r>
            <a:r>
              <a:rPr lang="el-GR" sz="2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C2FDCA0F-65DD-965E-B917-D04C42E7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36" y="1423358"/>
            <a:ext cx="6237100" cy="39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8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ΟΝ από τα </a:t>
            </a:r>
            <a:r>
              <a:rPr lang="el-GR" sz="2000" dirty="0" err="1">
                <a:cs typeface="Calibri"/>
              </a:rPr>
              <a:t>ρελέ</a:t>
            </a:r>
            <a:r>
              <a:rPr lang="el-GR" sz="2000" dirty="0">
                <a:cs typeface="Calibri"/>
              </a:rPr>
              <a:t> με το κόκκινο καλώδιο των αντλιών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C2DD18AF-2BAA-5F4F-266F-700797DC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062" y="1440426"/>
            <a:ext cx="6124007" cy="39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4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9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μαύρο καλώδιο των </a:t>
            </a:r>
            <a:r>
              <a:rPr lang="el-GR" sz="2000" dirty="0" err="1">
                <a:cs typeface="Calibri"/>
              </a:rPr>
              <a:t>αντιών</a:t>
            </a:r>
            <a:r>
              <a:rPr lang="el-GR" sz="2000" dirty="0">
                <a:cs typeface="Calibri"/>
              </a:rPr>
              <a:t> με την υποδοχή </a:t>
            </a:r>
            <a:r>
              <a:rPr lang="en-US" sz="2000" dirty="0">
                <a:cs typeface="Calibri"/>
              </a:rPr>
              <a:t>C </a:t>
            </a:r>
            <a:r>
              <a:rPr lang="el-GR" sz="2000" dirty="0">
                <a:cs typeface="Calibri"/>
              </a:rPr>
              <a:t>από τα </a:t>
            </a:r>
            <a:r>
              <a:rPr lang="el-GR" sz="2000" dirty="0" err="1">
                <a:cs typeface="Calibri"/>
              </a:rPr>
              <a:t>ρελέ</a:t>
            </a:r>
            <a:endParaRPr lang="el-GR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EE4DCD3D-70D5-CBD8-0B90-29E262BF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14" y="1311564"/>
            <a:ext cx="6853749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753CC-84F1-204E-E5DA-74506B52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5200" dirty="0"/>
              <a:t>Προετοιμασία</a:t>
            </a:r>
            <a:endParaRPr lang="en-US" sz="5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FD86F-0848-01EB-FA55-B4E6DB8A8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7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9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7F0-9AD8-40CA-5979-F2D87646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1ο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81E97-5F2C-B1F5-B5EC-05A9229F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Π</a:t>
            </a:r>
            <a:r>
              <a:rPr lang="el-GR" sz="2000" dirty="0">
                <a:cs typeface="Calibri"/>
              </a:rPr>
              <a:t>α</a:t>
            </a:r>
            <a:r>
              <a:rPr lang="en-US" sz="2000" dirty="0" err="1">
                <a:cs typeface="Calibri"/>
              </a:rPr>
              <a:t>τάμε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το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κουμ</a:t>
            </a:r>
            <a:r>
              <a:rPr lang="en-US" sz="2000" dirty="0">
                <a:cs typeface="Calibri"/>
              </a:rPr>
              <a:t>πί connect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D1B167-428F-AE62-7A00-EBBA6BD6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18" y="807593"/>
            <a:ext cx="461081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2501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2ο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2FC46E-4360-2BC0-34FC-DE02D5F1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74" y="807593"/>
            <a:ext cx="3562906" cy="5239568"/>
          </a:xfrm>
          <a:prstGeom prst="rect">
            <a:avLst/>
          </a:prstGeom>
          <a:effectLst/>
        </p:spPr>
      </p:pic>
      <p:pic>
        <p:nvPicPr>
          <p:cNvPr id="10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4A76C9C-77C3-3B0D-239A-0A82E6F2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008" y="107536"/>
            <a:ext cx="2165849" cy="89843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Συνδέουμε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</a:t>
            </a:r>
            <a:r>
              <a:rPr lang="en-US" dirty="0">
                <a:cs typeface="Calibri"/>
              </a:rPr>
              <a:t> κα</a:t>
            </a:r>
            <a:r>
              <a:rPr lang="en-US" dirty="0" err="1">
                <a:cs typeface="Calibri"/>
              </a:rPr>
              <a:t>λώδιο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Usb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με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τον</a:t>
            </a:r>
            <a:r>
              <a:rPr lang="en-US" dirty="0">
                <a:cs typeface="Calibri"/>
              </a:rPr>
              <a:t> υπ</a:t>
            </a:r>
            <a:r>
              <a:rPr lang="en-US" dirty="0" err="1">
                <a:cs typeface="Calibri"/>
              </a:rPr>
              <a:t>ολογιστή</a:t>
            </a:r>
            <a:r>
              <a:rPr lang="en-US" dirty="0">
                <a:cs typeface="Calibri"/>
              </a:rPr>
              <a:t> και πα</a:t>
            </a:r>
            <a:r>
              <a:rPr lang="en-US" dirty="0" err="1">
                <a:cs typeface="Calibri"/>
              </a:rPr>
              <a:t>τάμε</a:t>
            </a:r>
            <a:r>
              <a:rPr lang="en-US" dirty="0">
                <a:cs typeface="Calibri"/>
              </a:rPr>
              <a:t>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7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3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Πατάμε το κουμπί </a:t>
            </a:r>
            <a:r>
              <a:rPr lang="en-US" dirty="0">
                <a:cs typeface="Calibri"/>
              </a:rPr>
              <a:t>extension</a:t>
            </a: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51577B5-90C8-984E-6788-EB3C2C229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50" y="729938"/>
            <a:ext cx="5442154" cy="5398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AD678EA5-9D00-8C85-28F2-8ACBDD525426}"/>
                  </a:ext>
                </a:extLst>
              </p14:cNvPr>
              <p14:cNvContentPartPr/>
              <p14:nvPr/>
            </p14:nvContentPartPr>
            <p14:xfrm>
              <a:off x="10600465" y="5554297"/>
              <a:ext cx="389880" cy="14148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AD678EA5-9D00-8C85-28F2-8ACBDD5254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1825" y="5545297"/>
                <a:ext cx="40752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61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4ο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Και στην επιλογή </a:t>
            </a:r>
            <a:r>
              <a:rPr lang="en-US" dirty="0">
                <a:cs typeface="Calibri"/>
              </a:rPr>
              <a:t>“Upload Mode Broadcast” </a:t>
            </a:r>
            <a:r>
              <a:rPr lang="el-GR" dirty="0">
                <a:cs typeface="Calibri"/>
              </a:rPr>
              <a:t>πατάμε </a:t>
            </a:r>
            <a:r>
              <a:rPr lang="en-US" dirty="0">
                <a:cs typeface="Calibri"/>
              </a:rPr>
              <a:t>Add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00FA489-9F41-8CEE-5926-625ECA2E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7784"/>
            <a:ext cx="4382112" cy="52966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8BE03C6B-EB35-B9C9-772D-A5B8C21F5ED7}"/>
                  </a:ext>
                </a:extLst>
              </p14:cNvPr>
              <p14:cNvContentPartPr/>
              <p14:nvPr/>
            </p14:nvContentPartPr>
            <p14:xfrm>
              <a:off x="5512225" y="2770417"/>
              <a:ext cx="565200" cy="22536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8BE03C6B-EB35-B9C9-772D-A5B8C21F5E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3585" y="2761417"/>
                <a:ext cx="58284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286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5ο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Πηγαίνουμε στην κατηγορία </a:t>
            </a:r>
            <a:r>
              <a:rPr lang="en-US" dirty="0">
                <a:cs typeface="Calibri"/>
              </a:rPr>
              <a:t>Sprites </a:t>
            </a:r>
            <a:r>
              <a:rPr lang="el-GR" dirty="0">
                <a:cs typeface="Calibri"/>
              </a:rPr>
              <a:t>και κάνουμε το ίδιο.</a:t>
            </a:r>
          </a:p>
          <a:p>
            <a:r>
              <a:rPr lang="el-GR" dirty="0">
                <a:cs typeface="Calibri"/>
              </a:rPr>
              <a:t>Πατάμε στο </a:t>
            </a:r>
            <a:r>
              <a:rPr lang="en-US" dirty="0">
                <a:cs typeface="Calibri"/>
              </a:rPr>
              <a:t>extension</a:t>
            </a: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6169055-01DF-C887-E9DD-C89E6B50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01" y="802873"/>
            <a:ext cx="5515745" cy="5249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4E2B40D5-5440-4C91-215D-22C978DDE320}"/>
                  </a:ext>
                </a:extLst>
              </p14:cNvPr>
              <p14:cNvContentPartPr/>
              <p14:nvPr/>
            </p14:nvContentPartPr>
            <p14:xfrm>
              <a:off x="7886065" y="431137"/>
              <a:ext cx="199440" cy="41220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4E2B40D5-5440-4C91-215D-22C978DDE3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425" y="422497"/>
                <a:ext cx="2170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Γραφή 3">
                <a:extLst>
                  <a:ext uri="{FF2B5EF4-FFF2-40B4-BE49-F238E27FC236}">
                    <a16:creationId xmlns:a16="http://schemas.microsoft.com/office/drawing/2014/main" id="{6525F2D9-31B7-00E8-DC3F-8C9A43466812}"/>
                  </a:ext>
                </a:extLst>
              </p14:cNvPr>
              <p14:cNvContentPartPr/>
              <p14:nvPr/>
            </p14:nvContentPartPr>
            <p14:xfrm>
              <a:off x="11037505" y="5628457"/>
              <a:ext cx="573840" cy="199800"/>
            </p14:xfrm>
          </p:contentPart>
        </mc:Choice>
        <mc:Fallback xmlns="">
          <p:pic>
            <p:nvPicPr>
              <p:cNvPr id="4" name="Γραφή 3">
                <a:extLst>
                  <a:ext uri="{FF2B5EF4-FFF2-40B4-BE49-F238E27FC236}">
                    <a16:creationId xmlns:a16="http://schemas.microsoft.com/office/drawing/2014/main" id="{6525F2D9-31B7-00E8-DC3F-8C9A434668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8865" y="5619817"/>
                <a:ext cx="591480" cy="2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17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2B7AB-FBE8-EDCE-1B45-A596C660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cs typeface="Calibri Light"/>
              </a:rPr>
              <a:t>Τι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 θα </a:t>
            </a:r>
            <a:r>
              <a:rPr lang="en-US" sz="4000" dirty="0" err="1">
                <a:solidFill>
                  <a:srgbClr val="FFFFFF"/>
                </a:solidFill>
                <a:cs typeface="Calibri Light"/>
              </a:rPr>
              <a:t>φτιάξουμε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2E0D-FC24-0C65-81A5-F3983AC8A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Θα προγραμματίσουμε το </a:t>
            </a:r>
            <a:r>
              <a:rPr lang="en-US" sz="2000" dirty="0">
                <a:cs typeface="Calibri"/>
              </a:rPr>
              <a:t>Arduino </a:t>
            </a:r>
            <a:r>
              <a:rPr lang="el-GR" sz="2000" dirty="0">
                <a:cs typeface="Calibri"/>
              </a:rPr>
              <a:t>ώστε να ελέγχουμε από τον υπολογιστή ποια αντλία θα ανοίγει και θα κλείνει</a:t>
            </a:r>
            <a:endParaRPr lang="en-US" sz="2000" dirty="0"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Θέση περιεχομένου 7" descr="Εικόνα που περιέχει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D3888224-7CAA-C63F-F279-12FBBAE14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9"/>
          <a:stretch/>
        </p:blipFill>
        <p:spPr>
          <a:xfrm>
            <a:off x="8277174" y="1705552"/>
            <a:ext cx="3517662" cy="2949979"/>
          </a:xfrm>
        </p:spPr>
      </p:pic>
    </p:spTree>
    <p:extLst>
      <p:ext uri="{BB962C8B-B14F-4D97-AF65-F5344CB8AC3E}">
        <p14:creationId xmlns:p14="http://schemas.microsoft.com/office/powerpoint/2010/main" val="82620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6ο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Και στην επιλογή </a:t>
            </a:r>
            <a:r>
              <a:rPr lang="en-US" dirty="0">
                <a:cs typeface="Calibri"/>
              </a:rPr>
              <a:t>“Upload Mode Broadcast” </a:t>
            </a:r>
            <a:r>
              <a:rPr lang="el-GR" dirty="0">
                <a:cs typeface="Calibri"/>
              </a:rPr>
              <a:t>πατάμε </a:t>
            </a:r>
            <a:r>
              <a:rPr lang="en-US" dirty="0">
                <a:cs typeface="Calibri"/>
              </a:rPr>
              <a:t>Add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5381672-94C3-815A-65DF-36CD5883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929" y="1194434"/>
            <a:ext cx="4096322" cy="4267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E057EFB2-03C4-6E2B-734F-AAAD58C398AC}"/>
                  </a:ext>
                </a:extLst>
              </p14:cNvPr>
              <p14:cNvContentPartPr/>
              <p14:nvPr/>
            </p14:nvContentPartPr>
            <p14:xfrm>
              <a:off x="10761025" y="3532177"/>
              <a:ext cx="677880" cy="24876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E057EFB2-03C4-6E2B-734F-AAAD58C398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2025" y="3523537"/>
                <a:ext cx="69552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86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7ο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Ελέγχουμε αν και το </a:t>
            </a:r>
            <a:r>
              <a:rPr lang="en-US" dirty="0">
                <a:cs typeface="Calibri"/>
              </a:rPr>
              <a:t>Arduino </a:t>
            </a:r>
            <a:r>
              <a:rPr lang="el-GR" dirty="0">
                <a:cs typeface="Calibri"/>
              </a:rPr>
              <a:t>και τα </a:t>
            </a:r>
            <a:r>
              <a:rPr lang="en-US" dirty="0">
                <a:cs typeface="Calibri"/>
              </a:rPr>
              <a:t>Sprite </a:t>
            </a:r>
            <a:r>
              <a:rPr lang="el-GR" dirty="0">
                <a:cs typeface="Calibri"/>
              </a:rPr>
              <a:t>έχουν το «</a:t>
            </a:r>
            <a:r>
              <a:rPr lang="en-US" dirty="0">
                <a:cs typeface="Calibri"/>
              </a:rPr>
              <a:t>Upload Mode</a:t>
            </a:r>
            <a:r>
              <a:rPr lang="el-GR" dirty="0">
                <a:cs typeface="Calibri"/>
              </a:rPr>
              <a:t>»</a:t>
            </a:r>
          </a:p>
          <a:p>
            <a:r>
              <a:rPr lang="el-GR" dirty="0">
                <a:cs typeface="Calibri"/>
              </a:rPr>
              <a:t>Με αυτό τον τρόπο το </a:t>
            </a:r>
            <a:r>
              <a:rPr lang="en-US" dirty="0">
                <a:cs typeface="Calibri"/>
              </a:rPr>
              <a:t>Arduino </a:t>
            </a:r>
            <a:r>
              <a:rPr lang="el-GR" dirty="0">
                <a:cs typeface="Calibri"/>
              </a:rPr>
              <a:t>Θα μπορεί να στέλνει μηνύματα στα </a:t>
            </a:r>
            <a:r>
              <a:rPr lang="en-US" dirty="0">
                <a:cs typeface="Calibri"/>
              </a:rPr>
              <a:t>Sprite</a:t>
            </a: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4FAD921-05A8-0D7C-3D60-7305D2F1D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67"/>
          <a:stretch/>
        </p:blipFill>
        <p:spPr>
          <a:xfrm>
            <a:off x="6514236" y="681037"/>
            <a:ext cx="4413374" cy="263136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12F073D-26F0-A249-46DC-806CB3ECD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91"/>
          <a:stretch/>
        </p:blipFill>
        <p:spPr>
          <a:xfrm>
            <a:off x="6514236" y="3545597"/>
            <a:ext cx="4413374" cy="250067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1DD07BF-DDE9-E300-FB77-4FDAA26FC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83" y="2775059"/>
            <a:ext cx="699290" cy="467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65F89AA0-D571-F001-42D3-2C10592E91E7}"/>
                  </a:ext>
                </a:extLst>
              </p14:cNvPr>
              <p14:cNvContentPartPr/>
              <p14:nvPr/>
            </p14:nvContentPartPr>
            <p14:xfrm>
              <a:off x="10746265" y="1942417"/>
              <a:ext cx="390600" cy="170280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65F89AA0-D571-F001-42D3-2C10592E91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37265" y="1933417"/>
                <a:ext cx="408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14:cNvPr>
              <p14:cNvContentPartPr/>
              <p14:nvPr/>
            </p14:nvContentPartPr>
            <p14:xfrm>
              <a:off x="10806385" y="4877497"/>
              <a:ext cx="468360" cy="178200"/>
            </p14:xfrm>
          </p:contentPart>
        </mc:Choice>
        <mc:Fallback xmlns="">
          <p:pic>
            <p:nvPicPr>
              <p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97745" y="4868497"/>
                <a:ext cx="486000" cy="1958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Βέλος: Καμπύλο προς τα αριστερά 5">
            <a:extLst>
              <a:ext uri="{FF2B5EF4-FFF2-40B4-BE49-F238E27FC236}">
                <a16:creationId xmlns:a16="http://schemas.microsoft.com/office/drawing/2014/main" id="{1E82B236-EB84-30FD-181D-93051E40CEF4}"/>
              </a:ext>
            </a:extLst>
          </p:cNvPr>
          <p:cNvSpPr/>
          <p:nvPr/>
        </p:nvSpPr>
        <p:spPr>
          <a:xfrm rot="10800000">
            <a:off x="5285064" y="1191237"/>
            <a:ext cx="1057013" cy="34143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64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8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Ξαναπηγαίνουμε στην κατηγορία </a:t>
            </a:r>
            <a:r>
              <a:rPr lang="en-US" dirty="0">
                <a:cs typeface="Calibri"/>
              </a:rPr>
              <a:t>Devices </a:t>
            </a:r>
            <a:r>
              <a:rPr lang="el-GR" dirty="0">
                <a:cs typeface="Calibri"/>
              </a:rPr>
              <a:t>που είναι το </a:t>
            </a:r>
            <a:r>
              <a:rPr lang="en-US" dirty="0">
                <a:cs typeface="Calibri"/>
              </a:rPr>
              <a:t>Arduino</a:t>
            </a:r>
          </a:p>
          <a:p>
            <a:r>
              <a:rPr lang="el-GR" dirty="0">
                <a:cs typeface="Calibri"/>
              </a:rPr>
              <a:t>Και πατάμε </a:t>
            </a:r>
            <a:r>
              <a:rPr lang="en-US" dirty="0">
                <a:cs typeface="Calibri"/>
              </a:rPr>
              <a:t>extensions</a:t>
            </a:r>
            <a:endParaRPr lang="en-US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C900BAF1-B7DD-A7AA-C7AE-34D04279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406" y="557784"/>
            <a:ext cx="5620534" cy="5668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14:cNvPr>
              <p14:cNvContentPartPr/>
              <p14:nvPr/>
            </p14:nvContentPartPr>
            <p14:xfrm>
              <a:off x="10824858" y="5625642"/>
              <a:ext cx="468360" cy="178200"/>
            </p14:xfrm>
          </p:contentPart>
        </mc:Choice>
        <mc:Fallback xmlns="">
          <p:pic>
            <p:nvPicPr>
              <p:cNvPr id="4" name="Γραφή 3">
                <a:extLst>
                  <a:ext uri="{FF2B5EF4-FFF2-40B4-BE49-F238E27FC236}">
                    <a16:creationId xmlns:a16="http://schemas.microsoft.com/office/drawing/2014/main" id="{D469605E-D0FF-E6F0-4E71-DA6F6BF05A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5858" y="5616642"/>
                <a:ext cx="486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Γραφή 9">
                <a:extLst>
                  <a:ext uri="{FF2B5EF4-FFF2-40B4-BE49-F238E27FC236}">
                    <a16:creationId xmlns:a16="http://schemas.microsoft.com/office/drawing/2014/main" id="{4FFDAE28-52E0-7C53-2E22-D7626540A177}"/>
                  </a:ext>
                </a:extLst>
              </p14:cNvPr>
              <p14:cNvContentPartPr/>
              <p14:nvPr/>
            </p14:nvContentPartPr>
            <p14:xfrm>
              <a:off x="6184404" y="646353"/>
              <a:ext cx="283320" cy="526680"/>
            </p14:xfrm>
          </p:contentPart>
        </mc:Choice>
        <mc:Fallback xmlns="">
          <p:pic>
            <p:nvPicPr>
              <p:cNvPr id="10" name="Γραφή 9">
                <a:extLst>
                  <a:ext uri="{FF2B5EF4-FFF2-40B4-BE49-F238E27FC236}">
                    <a16:creationId xmlns:a16="http://schemas.microsoft.com/office/drawing/2014/main" id="{4FFDAE28-52E0-7C53-2E22-D7626540A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5404" y="637713"/>
                <a:ext cx="300960" cy="5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83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53CC-84F1-204E-E5DA-74506B52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034" y="2730314"/>
            <a:ext cx="526717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Προγρ</a:t>
            </a:r>
            <a:r>
              <a:rPr lang="en-US" sz="5400" dirty="0"/>
              <a:t>αμματισμός</a:t>
            </a:r>
            <a:br>
              <a:rPr lang="el-GR" sz="5400" dirty="0"/>
            </a:br>
            <a:br>
              <a:rPr lang="el-GR" sz="5400" dirty="0"/>
            </a:br>
            <a:r>
              <a:rPr lang="el-GR" sz="2800" dirty="0"/>
              <a:t>Εμφάνιση τιμών</a:t>
            </a:r>
            <a:endParaRPr lang="en-US" sz="5400" dirty="0" err="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77ECE0D-2AE9-DB14-9533-04EA690F7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90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612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>
            <a:extLst>
              <a:ext uri="{FF2B5EF4-FFF2-40B4-BE49-F238E27FC236}">
                <a16:creationId xmlns:a16="http://schemas.microsoft.com/office/drawing/2014/main" id="{943F2676-19E0-13C2-7253-805CE56C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θα κάνουμε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5D3DC8AC-475C-0CA7-F7AD-32138E0BA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θα πατάμε ένα κουμπί στον υπολογιστή μας και θα στέλνει ένα μήνυμα στο </a:t>
            </a:r>
            <a:r>
              <a:rPr lang="en-US" dirty="0"/>
              <a:t>Arduino </a:t>
            </a:r>
            <a:endParaRPr lang="el-GR" dirty="0"/>
          </a:p>
          <a:p>
            <a:r>
              <a:rPr lang="el-GR" dirty="0"/>
              <a:t>Μόλις το </a:t>
            </a:r>
            <a:r>
              <a:rPr lang="en-US" dirty="0"/>
              <a:t>Arduino </a:t>
            </a:r>
            <a:r>
              <a:rPr lang="el-GR" dirty="0"/>
              <a:t>λάβει το μήνυμα θα ενεργοποιεί την αντίστοιχη αντλία και θα την απενεργοποιεί μετά από 1 </a:t>
            </a:r>
            <a:r>
              <a:rPr lang="el-GR" dirty="0" err="1"/>
              <a:t>δευτερόπελτο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9308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1ο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Όταν πατηθεί το πλήκτρο </a:t>
            </a:r>
            <a:r>
              <a:rPr lang="en-US" dirty="0">
                <a:cs typeface="Calibri"/>
              </a:rPr>
              <a:t>a</a:t>
            </a: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9DA3DF3-4582-A1F3-4B39-635AC516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344" y="1250829"/>
            <a:ext cx="4938219" cy="4575115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44EDD8B3-4BB1-2A9C-2916-6278F92C1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73920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56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2ο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Θα στείλει το μήνυμα </a:t>
            </a:r>
            <a:r>
              <a:rPr lang="en-US" dirty="0">
                <a:cs typeface="Calibri"/>
              </a:rPr>
              <a:t>“pump1” </a:t>
            </a:r>
            <a:r>
              <a:rPr lang="el-GR" dirty="0">
                <a:cs typeface="Calibri"/>
              </a:rPr>
              <a:t>στο </a:t>
            </a:r>
            <a:r>
              <a:rPr lang="en-US" dirty="0">
                <a:cs typeface="Calibri"/>
              </a:rPr>
              <a:t>Arduino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168400F-21CE-5A21-26D5-C8183B5B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9" y="1279455"/>
            <a:ext cx="5600655" cy="4295843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8993382D-E9ED-5288-34DB-6E05D0B1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73920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71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3ο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Αντίστοιχα όταν πατηθεί το πλήκτρο </a:t>
            </a:r>
            <a:r>
              <a:rPr lang="en-US" dirty="0">
                <a:cs typeface="Calibri"/>
              </a:rPr>
              <a:t>b </a:t>
            </a:r>
            <a:r>
              <a:rPr lang="el-GR" dirty="0">
                <a:cs typeface="Calibri"/>
              </a:rPr>
              <a:t>θα στείλει το μήνυμα </a:t>
            </a:r>
            <a:r>
              <a:rPr lang="en-US" dirty="0">
                <a:cs typeface="Calibri"/>
              </a:rPr>
              <a:t>“pump2”</a:t>
            </a:r>
          </a:p>
          <a:p>
            <a:r>
              <a:rPr lang="el-GR" dirty="0">
                <a:cs typeface="Calibri"/>
              </a:rPr>
              <a:t>Όταν πατηθεί το πλήκτρο </a:t>
            </a:r>
            <a:r>
              <a:rPr lang="en-US" dirty="0">
                <a:cs typeface="Calibri"/>
              </a:rPr>
              <a:t>c </a:t>
            </a:r>
            <a:r>
              <a:rPr lang="el-GR" dirty="0">
                <a:cs typeface="Calibri"/>
              </a:rPr>
              <a:t>θα στείλει το μήνυμα </a:t>
            </a:r>
            <a:r>
              <a:rPr lang="en-US" dirty="0">
                <a:cs typeface="Calibri"/>
              </a:rPr>
              <a:t>“pump3”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27C2B82-B280-2B81-DA85-A2A7F632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7" y="940733"/>
            <a:ext cx="6443059" cy="5003811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DE7441CF-45AC-9CB7-CF5F-6781B2BB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08" y="173920"/>
            <a:ext cx="123842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03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4ο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Όταν το </a:t>
            </a:r>
            <a:r>
              <a:rPr lang="en-US" dirty="0">
                <a:cs typeface="Calibri"/>
              </a:rPr>
              <a:t>Arduino </a:t>
            </a:r>
            <a:r>
              <a:rPr lang="el-GR" dirty="0">
                <a:cs typeface="Calibri"/>
              </a:rPr>
              <a:t>λάβει το μήνυμα </a:t>
            </a:r>
            <a:r>
              <a:rPr lang="en-US" dirty="0">
                <a:cs typeface="Calibri"/>
              </a:rPr>
              <a:t>“pump1”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186AAE8C-4CCD-9DF9-C0C2-5F89965D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861" y="957532"/>
            <a:ext cx="6333432" cy="4501160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1427F407-ABEB-738E-8CAA-E9F875515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88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96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5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Θα ενεργοποιήσει την πρώτη αντλία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AC3F2E78-A58F-9A91-A94B-7B1B342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298" y="1264386"/>
            <a:ext cx="6302460" cy="4310070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63389597-CC00-6E63-D6BE-BA4EAE0F1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88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F3C59-86FD-E519-3D8C-33B96A6E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Συνδεσμολογία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0F70-A217-86DB-AF92-C95CD588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86212-2FD0-AD82-11C4-C46B52607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39" r="33402" b="-2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100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6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Θα περιμένει 1 δευτερόλεπτο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2379711-2F9D-FCB8-C48D-5148634B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875" y="1290091"/>
            <a:ext cx="5787306" cy="4274572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011DD394-860F-68CE-93FF-C0B9EEDD8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88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94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7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Και θα κλείσει την αντλία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A6257835-4E7F-368F-A723-DA1EEF13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70" y="1440426"/>
            <a:ext cx="5989715" cy="4505422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61864A8C-EADD-5F9E-60F4-7D4FFF7E8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88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7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8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Θα γίνει το ίδιο για τις άλλες δυο αντλίες που βρίσκονται στο </a:t>
            </a:r>
            <a:r>
              <a:rPr lang="en-US" dirty="0">
                <a:cs typeface="Calibri"/>
              </a:rPr>
              <a:t>pin 5 </a:t>
            </a:r>
            <a:r>
              <a:rPr lang="el-GR" dirty="0">
                <a:cs typeface="Calibri"/>
              </a:rPr>
              <a:t>και 3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B3BF715-D1D2-B76E-9CCC-242721A4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674" y="891211"/>
            <a:ext cx="5307707" cy="5072332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0AF4E0B0-79D8-0ECC-AAA1-FDD9378D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88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8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BE53-B687-E46E-178D-E87E61A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Βήμ</a:t>
            </a:r>
            <a:r>
              <a:rPr lang="en-US" dirty="0">
                <a:cs typeface="Calibri Light"/>
              </a:rPr>
              <a:t>α </a:t>
            </a:r>
            <a:r>
              <a:rPr lang="el-GR" dirty="0">
                <a:cs typeface="Calibri Light"/>
              </a:rPr>
              <a:t>9</a:t>
            </a:r>
            <a:r>
              <a:rPr lang="en-US" dirty="0">
                <a:cs typeface="Calibri Light"/>
              </a:rPr>
              <a:t>ο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6202C06-F318-A873-5A6A-13C1D43D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46" y="2698237"/>
            <a:ext cx="3424084" cy="3478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>
                <a:cs typeface="Calibri"/>
              </a:rPr>
              <a:t>Περνάμε το πρόγραμμα στο </a:t>
            </a:r>
            <a:r>
              <a:rPr lang="en-US" dirty="0">
                <a:cs typeface="Calibri"/>
              </a:rPr>
              <a:t>Arduino </a:t>
            </a:r>
            <a:r>
              <a:rPr lang="el-GR" dirty="0">
                <a:cs typeface="Calibri"/>
              </a:rPr>
              <a:t>και ελέγχουμε αν λειτουργούν οι αντλίες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B3BF715-D1D2-B76E-9CCC-242721A4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674" y="891211"/>
            <a:ext cx="5307707" cy="5072332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0AF4E0B0-79D8-0ECC-AAA1-FDD9378D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1" y="281788"/>
            <a:ext cx="1294080" cy="9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Υλικά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Arduino</a:t>
            </a:r>
          </a:p>
          <a:p>
            <a:r>
              <a:rPr lang="en-US" sz="2000" dirty="0">
                <a:cs typeface="Calibri"/>
              </a:rPr>
              <a:t>Breadboard</a:t>
            </a:r>
          </a:p>
          <a:p>
            <a:r>
              <a:rPr lang="en-US" sz="2000" dirty="0">
                <a:cs typeface="Calibri"/>
              </a:rPr>
              <a:t>3 </a:t>
            </a:r>
            <a:r>
              <a:rPr lang="el-GR" sz="2000" dirty="0" err="1">
                <a:cs typeface="Calibri"/>
              </a:rPr>
              <a:t>ρελέ</a:t>
            </a:r>
            <a:r>
              <a:rPr lang="el-GR" sz="2000" dirty="0">
                <a:cs typeface="Calibri"/>
              </a:rPr>
              <a:t> </a:t>
            </a:r>
          </a:p>
          <a:p>
            <a:r>
              <a:rPr lang="el-GR" sz="2000" dirty="0">
                <a:cs typeface="Calibri"/>
              </a:rPr>
              <a:t>3 αντλίες</a:t>
            </a:r>
            <a:endParaRPr lang="en-US" sz="2000" dirty="0">
              <a:cs typeface="Calibri"/>
            </a:endParaRPr>
          </a:p>
          <a:p>
            <a:r>
              <a:rPr lang="el-GR" sz="2000" dirty="0">
                <a:cs typeface="Calibri"/>
              </a:rPr>
              <a:t>Μπαταρίες </a:t>
            </a:r>
          </a:p>
          <a:p>
            <a:r>
              <a:rPr lang="en-US" sz="2000" dirty="0">
                <a:cs typeface="Calibri"/>
              </a:rPr>
              <a:t>Κα</a:t>
            </a:r>
            <a:r>
              <a:rPr lang="en-US" sz="2000" dirty="0" err="1">
                <a:cs typeface="Calibri"/>
              </a:rPr>
              <a:t>λώδι</a:t>
            </a:r>
            <a:r>
              <a:rPr lang="en-US" sz="2000" dirty="0">
                <a:cs typeface="Calibri"/>
              </a:rPr>
              <a:t>α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7A2A2AA6-629B-13E5-0107-E60BE4C8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90" y="1560946"/>
            <a:ext cx="6950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0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/>
              <a:t>Βήμα 1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κόκκινο καλώδιο της μπαταρίας στην κόκκινη ομάδα του </a:t>
            </a:r>
            <a:r>
              <a:rPr lang="en-US" sz="2000" dirty="0">
                <a:cs typeface="Calibri"/>
              </a:rPr>
              <a:t>Breadboard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6C3C04E-A495-837D-E74F-493B26C5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488" y="1505526"/>
            <a:ext cx="6424079" cy="40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2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2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μαύρο καλώδιο της μπαταρίας στην μπλε ομάδα</a:t>
            </a:r>
            <a:endParaRPr lang="en-US" sz="2000" dirty="0">
              <a:cs typeface="Calibri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76EE6413-0C88-62E4-09AA-F54AEC5A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761" y="1889184"/>
            <a:ext cx="6387852" cy="37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7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3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όλα τα αριστερά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από τα </a:t>
            </a:r>
            <a:r>
              <a:rPr lang="el-GR" sz="2000" dirty="0" err="1">
                <a:cs typeface="Calibri"/>
              </a:rPr>
              <a:t>ρελέ</a:t>
            </a:r>
            <a:r>
              <a:rPr lang="el-GR" sz="2000" dirty="0">
                <a:cs typeface="Calibri"/>
              </a:rPr>
              <a:t> στην μπλε ομάδα του </a:t>
            </a:r>
            <a:r>
              <a:rPr lang="en-US" sz="2000" dirty="0">
                <a:cs typeface="Calibri"/>
              </a:rPr>
              <a:t>breadboard.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9AD1C8A6-AF70-234D-301A-7097A17B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039" y="1366982"/>
            <a:ext cx="6593232" cy="399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4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όλα τα μεσαία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από τα </a:t>
            </a:r>
            <a:r>
              <a:rPr lang="el-GR" sz="2000" dirty="0" err="1">
                <a:cs typeface="Calibri"/>
              </a:rPr>
              <a:t>ρελέ</a:t>
            </a:r>
            <a:r>
              <a:rPr lang="el-GR" sz="2000" dirty="0">
                <a:cs typeface="Calibri"/>
              </a:rPr>
              <a:t> στην κόκκινη ομάδα του </a:t>
            </a:r>
            <a:r>
              <a:rPr lang="en-US" sz="2000" dirty="0">
                <a:cs typeface="Calibri"/>
              </a:rPr>
              <a:t>breadboard.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7F93BF30-71AC-0552-FACA-93ED3CC4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36" y="1440426"/>
            <a:ext cx="6118584" cy="39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0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1D3D5B4-4498-7124-D407-0BC92D7E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dirty="0">
                <a:cs typeface="Calibri Light"/>
              </a:rPr>
              <a:t>Βήμα 5</a:t>
            </a:r>
            <a:r>
              <a:rPr lang="el-GR" baseline="30000" dirty="0">
                <a:cs typeface="Calibri Light"/>
              </a:rPr>
              <a:t>ο</a:t>
            </a:r>
            <a:r>
              <a:rPr lang="el-GR" dirty="0">
                <a:cs typeface="Calibri Light"/>
              </a:rPr>
              <a:t> </a:t>
            </a:r>
            <a:endParaRPr lang="en-US" dirty="0" err="1"/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5A9C561-80B7-8522-C270-4A105972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000" dirty="0">
                <a:cs typeface="Calibri"/>
              </a:rPr>
              <a:t>Συνδέουμε το δεξί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από το πρώτο </a:t>
            </a:r>
            <a:r>
              <a:rPr lang="el-GR" sz="2000" dirty="0" err="1">
                <a:cs typeface="Calibri"/>
              </a:rPr>
              <a:t>ρελέ</a:t>
            </a:r>
            <a:r>
              <a:rPr lang="el-GR" sz="2000" dirty="0">
                <a:cs typeface="Calibri"/>
              </a:rPr>
              <a:t> στο 7</a:t>
            </a:r>
            <a:r>
              <a:rPr lang="el-GR" sz="2000" baseline="30000" dirty="0">
                <a:cs typeface="Calibri"/>
              </a:rPr>
              <a:t>ο</a:t>
            </a:r>
            <a:r>
              <a:rPr lang="el-GR" sz="2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pin </a:t>
            </a:r>
            <a:r>
              <a:rPr lang="el-GR" sz="2000" dirty="0">
                <a:cs typeface="Calibri"/>
              </a:rPr>
              <a:t>του </a:t>
            </a:r>
            <a:r>
              <a:rPr lang="en-US" sz="2000" dirty="0">
                <a:cs typeface="Calibri"/>
              </a:rPr>
              <a:t>Arduino</a:t>
            </a: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7D09D1A3-CA3D-AC7A-24E5-4215121C4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0" y="1565733"/>
            <a:ext cx="6135329" cy="38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3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faultSectionNames xmlns="74c730ad-8bfd-4b7e-8367-5015f4d7cce0" xsi:nil="true"/>
    <LMS_Mappings xmlns="74c730ad-8bfd-4b7e-8367-5015f4d7cce0" xsi:nil="true"/>
    <Invited_Teachers xmlns="74c730ad-8bfd-4b7e-8367-5015f4d7cce0" xsi:nil="true"/>
    <NotebookType xmlns="74c730ad-8bfd-4b7e-8367-5015f4d7cce0" xsi:nil="true"/>
    <Teachers xmlns="74c730ad-8bfd-4b7e-8367-5015f4d7cce0">
      <UserInfo>
        <DisplayName/>
        <AccountId xsi:nil="true"/>
        <AccountType/>
      </UserInfo>
    </Teachers>
    <Student_Groups xmlns="74c730ad-8bfd-4b7e-8367-5015f4d7cce0">
      <UserInfo>
        <DisplayName/>
        <AccountId xsi:nil="true"/>
        <AccountType/>
      </UserInfo>
    </Student_Groups>
    <Teams_Channel_Section_Location xmlns="74c730ad-8bfd-4b7e-8367-5015f4d7cce0" xsi:nil="true"/>
    <TeamsChannelId xmlns="74c730ad-8bfd-4b7e-8367-5015f4d7cce0" xsi:nil="true"/>
    <Invited_Students xmlns="74c730ad-8bfd-4b7e-8367-5015f4d7cce0" xsi:nil="true"/>
    <Students xmlns="74c730ad-8bfd-4b7e-8367-5015f4d7cce0">
      <UserInfo>
        <DisplayName/>
        <AccountId xsi:nil="true"/>
        <AccountType/>
      </UserInfo>
    </Students>
    <Math_Settings xmlns="74c730ad-8bfd-4b7e-8367-5015f4d7cce0" xsi:nil="true"/>
    <_activity xmlns="74c730ad-8bfd-4b7e-8367-5015f4d7cce0" xsi:nil="true"/>
    <AppVersion xmlns="74c730ad-8bfd-4b7e-8367-5015f4d7cce0" xsi:nil="true"/>
    <IsNotebookLocked xmlns="74c730ad-8bfd-4b7e-8367-5015f4d7cce0" xsi:nil="true"/>
    <FolderType xmlns="74c730ad-8bfd-4b7e-8367-5015f4d7cce0" xsi:nil="true"/>
    <Distribution_Groups xmlns="74c730ad-8bfd-4b7e-8367-5015f4d7cce0" xsi:nil="true"/>
    <Templates xmlns="74c730ad-8bfd-4b7e-8367-5015f4d7cce0" xsi:nil="true"/>
    <Self_Registration_Enabled xmlns="74c730ad-8bfd-4b7e-8367-5015f4d7cce0" xsi:nil="true"/>
    <Has_Teacher_Only_SectionGroup xmlns="74c730ad-8bfd-4b7e-8367-5015f4d7cce0" xsi:nil="true"/>
    <CultureName xmlns="74c730ad-8bfd-4b7e-8367-5015f4d7cce0" xsi:nil="true"/>
    <Is_Collaboration_Space_Locked xmlns="74c730ad-8bfd-4b7e-8367-5015f4d7cce0" xsi:nil="true"/>
    <Owner xmlns="74c730ad-8bfd-4b7e-8367-5015f4d7cce0">
      <UserInfo>
        <DisplayName/>
        <AccountId xsi:nil="true"/>
        <AccountType/>
      </UserInfo>
    </Owner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0297417144E8428358E9F8CCCD24CB" ma:contentTypeVersion="36" ma:contentTypeDescription="Create a new document." ma:contentTypeScope="" ma:versionID="3b7e8827e9f9ca62c484b6459ce3ce7e">
  <xsd:schema xmlns:xsd="http://www.w3.org/2001/XMLSchema" xmlns:xs="http://www.w3.org/2001/XMLSchema" xmlns:p="http://schemas.microsoft.com/office/2006/metadata/properties" xmlns:ns3="74c730ad-8bfd-4b7e-8367-5015f4d7cce0" xmlns:ns4="083a934c-9d99-4122-bc29-c453e8968a35" targetNamespace="http://schemas.microsoft.com/office/2006/metadata/properties" ma:root="true" ma:fieldsID="4407a2ac133840a595f165a8629ed82f" ns3:_="" ns4:_="">
    <xsd:import namespace="74c730ad-8bfd-4b7e-8367-5015f4d7cce0"/>
    <xsd:import namespace="083a934c-9d99-4122-bc29-c453e8968a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Teams_Channel_Section_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730ad-8bfd-4b7e-8367-5015f4d7cc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8" nillable="true" ma:displayName="Notebook Type" ma:internalName="NotebookType">
      <xsd:simpleType>
        <xsd:restriction base="dms:Text"/>
      </xsd:simpleType>
    </xsd:element>
    <xsd:element name="FolderType" ma:index="19" nillable="true" ma:displayName="Folder Type" ma:internalName="FolderType">
      <xsd:simpleType>
        <xsd:restriction base="dms:Text"/>
      </xsd:simpleType>
    </xsd:element>
    <xsd:element name="CultureName" ma:index="20" nillable="true" ma:displayName="Culture Name" ma:internalName="CultureName">
      <xsd:simpleType>
        <xsd:restriction base="dms:Text"/>
      </xsd:simpleType>
    </xsd:element>
    <xsd:element name="AppVersion" ma:index="21" nillable="true" ma:displayName="App Version" ma:internalName="AppVersion">
      <xsd:simpleType>
        <xsd:restriction base="dms:Text"/>
      </xsd:simpleType>
    </xsd:element>
    <xsd:element name="TeamsChannelId" ma:index="22" nillable="true" ma:displayName="Teams Channel Id" ma:internalName="TeamsChannelId">
      <xsd:simpleType>
        <xsd:restriction base="dms:Text"/>
      </xsd:simpleType>
    </xsd:element>
    <xsd:element name="Owner" ma:index="2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4" nillable="true" ma:displayName="Math Settings" ma:internalName="Math_Settings">
      <xsd:simpleType>
        <xsd:restriction base="dms:Text"/>
      </xsd:simpleType>
    </xsd:element>
    <xsd:element name="DefaultSectionNames" ma:index="2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6" nillable="true" ma:displayName="Is Collaboration Space Locked" ma:internalName="Is_Collaboration_Space_Locked">
      <xsd:simpleType>
        <xsd:restriction base="dms:Boolean"/>
      </xsd:simpleType>
    </xsd:element>
    <xsd:element name="IsNotebookLocked" ma:index="37" nillable="true" ma:displayName="Is Notebook Locked" ma:internalName="IsNotebookLocked">
      <xsd:simpleType>
        <xsd:restriction base="dms:Boolean"/>
      </xsd:simpleType>
    </xsd:element>
    <xsd:element name="MediaServiceLocation" ma:index="38" nillable="true" ma:displayName="Location" ma:internalName="MediaServiceLocation" ma:readOnly="true">
      <xsd:simpleType>
        <xsd:restriction base="dms:Text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eams_Channel_Section_Location" ma:index="41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4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3a934c-9d99-4122-bc29-c453e8968a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AFFE52-BBFB-4A2F-BCC6-2152DD2A27AF}">
  <ds:schemaRefs>
    <ds:schemaRef ds:uri="http://schemas.microsoft.com/office/infopath/2007/PartnerControls"/>
    <ds:schemaRef ds:uri="http://purl.org/dc/terms/"/>
    <ds:schemaRef ds:uri="083a934c-9d99-4122-bc29-c453e8968a35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4c730ad-8bfd-4b7e-8367-5015f4d7cce0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82EF638-4CB2-4715-94C4-B4ECF915C7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6888C9-1153-4DDE-AE95-626106F24D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c730ad-8bfd-4b7e-8367-5015f4d7cce0"/>
    <ds:schemaRef ds:uri="083a934c-9d99-4122-bc29-c453e8968a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429</Words>
  <Application>Microsoft Office PowerPoint</Application>
  <PresentationFormat>Ευρεία οθόνη</PresentationFormat>
  <Paragraphs>73</Paragraphs>
  <Slides>33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Robot Farm</vt:lpstr>
      <vt:lpstr>Τι θα φτιάξουμε;</vt:lpstr>
      <vt:lpstr>Συνδεσμολογία</vt:lpstr>
      <vt:lpstr>Υλικά</vt:lpstr>
      <vt:lpstr>Βήμα 1</vt:lpstr>
      <vt:lpstr>Βήμα 2ο </vt:lpstr>
      <vt:lpstr>Βήμα 3ο </vt:lpstr>
      <vt:lpstr>Βήμα 4ο </vt:lpstr>
      <vt:lpstr>Βήμα 5ο </vt:lpstr>
      <vt:lpstr>Βήμα 6ο </vt:lpstr>
      <vt:lpstr>Βήμα 7ο </vt:lpstr>
      <vt:lpstr>Βήμα 8ο </vt:lpstr>
      <vt:lpstr>Βήμα 9ο </vt:lpstr>
      <vt:lpstr>Προετοιμασία</vt:lpstr>
      <vt:lpstr>Βήμα 1ο</vt:lpstr>
      <vt:lpstr>Βήμα 2ο</vt:lpstr>
      <vt:lpstr>Βήμα 3ο</vt:lpstr>
      <vt:lpstr>Βήμα 4ο</vt:lpstr>
      <vt:lpstr>Βήμα 5ο</vt:lpstr>
      <vt:lpstr>Βήμα 6ο</vt:lpstr>
      <vt:lpstr>Βήμα 7ο</vt:lpstr>
      <vt:lpstr>Βήμα 8ο</vt:lpstr>
      <vt:lpstr>Προγραμματισμός  Εμφάνιση τιμών</vt:lpstr>
      <vt:lpstr>Τι θα κάνουμε</vt:lpstr>
      <vt:lpstr>Βήμα 1ο</vt:lpstr>
      <vt:lpstr>Βήμα 2ο</vt:lpstr>
      <vt:lpstr>Βήμα 3ο</vt:lpstr>
      <vt:lpstr>Βήμα 4ο</vt:lpstr>
      <vt:lpstr>Βήμα 5ο</vt:lpstr>
      <vt:lpstr>Βήμα 6ο</vt:lpstr>
      <vt:lpstr>Βήμα 7ο</vt:lpstr>
      <vt:lpstr>Βήμα 8ο</vt:lpstr>
      <vt:lpstr>Βήμα 9ο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Farm</dc:title>
  <dc:creator>Theodoros Kitsos</dc:creator>
  <cp:lastModifiedBy>Theodoros Kitsos</cp:lastModifiedBy>
  <cp:revision>2</cp:revision>
  <dcterms:created xsi:type="dcterms:W3CDTF">2023-03-27T10:38:16Z</dcterms:created>
  <dcterms:modified xsi:type="dcterms:W3CDTF">2023-05-12T07:03:23Z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0x0101009C0297417144E8428358E9F8CCCD24CB</vt:lpwstr>
  </property>
</Properties>
</file>